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406" r:id="rId2"/>
    <p:sldId id="407" r:id="rId3"/>
    <p:sldId id="409" r:id="rId4"/>
    <p:sldId id="408" r:id="rId5"/>
    <p:sldId id="411" r:id="rId6"/>
    <p:sldId id="410" r:id="rId7"/>
    <p:sldId id="393" r:id="rId8"/>
    <p:sldId id="395" r:id="rId9"/>
    <p:sldId id="374" r:id="rId10"/>
    <p:sldId id="388" r:id="rId11"/>
    <p:sldId id="389" r:id="rId12"/>
    <p:sldId id="378" r:id="rId13"/>
    <p:sldId id="381" r:id="rId14"/>
    <p:sldId id="380" r:id="rId15"/>
    <p:sldId id="379" r:id="rId16"/>
    <p:sldId id="382" r:id="rId17"/>
    <p:sldId id="387" r:id="rId18"/>
    <p:sldId id="371" r:id="rId19"/>
    <p:sldId id="372" r:id="rId20"/>
    <p:sldId id="367" r:id="rId21"/>
    <p:sldId id="377" r:id="rId22"/>
    <p:sldId id="355" r:id="rId23"/>
    <p:sldId id="257" r:id="rId24"/>
    <p:sldId id="265" r:id="rId25"/>
    <p:sldId id="313" r:id="rId26"/>
    <p:sldId id="260" r:id="rId27"/>
    <p:sldId id="262" r:id="rId28"/>
    <p:sldId id="263" r:id="rId29"/>
    <p:sldId id="399" r:id="rId30"/>
    <p:sldId id="398" r:id="rId31"/>
    <p:sldId id="397" r:id="rId32"/>
    <p:sldId id="404" r:id="rId33"/>
    <p:sldId id="396" r:id="rId34"/>
    <p:sldId id="400" r:id="rId35"/>
    <p:sldId id="401" r:id="rId36"/>
    <p:sldId id="403"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35" autoAdjust="0"/>
    <p:restoredTop sz="94660"/>
  </p:normalViewPr>
  <p:slideViewPr>
    <p:cSldViewPr>
      <p:cViewPr varScale="1">
        <p:scale>
          <a:sx n="51" d="100"/>
          <a:sy n="51" d="100"/>
        </p:scale>
        <p:origin x="1716" y="26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229D86-AC31-460E-A2B9-7BD3245CFEFC}" type="datetimeFigureOut">
              <a:rPr lang="en-US" smtClean="0"/>
              <a:pPr/>
              <a:t>3/27/2025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EE06C3-99DA-4B5C-A67A-C9B71F21FA5A}" type="slidenum">
              <a:rPr lang="en-US" smtClean="0"/>
              <a:pPr/>
              <a:t>‹#›</a:t>
            </a:fld>
            <a:endParaRPr lang="en-US" dirty="0"/>
          </a:p>
        </p:txBody>
      </p:sp>
    </p:spTree>
    <p:extLst>
      <p:ext uri="{BB962C8B-B14F-4D97-AF65-F5344CB8AC3E}">
        <p14:creationId xmlns:p14="http://schemas.microsoft.com/office/powerpoint/2010/main" val="3401554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p:spPr>
        <p:txBody>
          <a:bodyPr/>
          <a:lstStyle/>
          <a:p>
            <a:pPr eaLnBrk="1" hangingPunct="1"/>
            <a:endParaRPr lang="en-US"/>
          </a:p>
        </p:txBody>
      </p:sp>
      <p:sp>
        <p:nvSpPr>
          <p:cNvPr id="91140" name="Slide Number Placeholder 3"/>
          <p:cNvSpPr>
            <a:spLocks noGrp="1"/>
          </p:cNvSpPr>
          <p:nvPr>
            <p:ph type="sldNum" sz="quarter" idx="5"/>
          </p:nvPr>
        </p:nvSpPr>
        <p:spPr>
          <a:noFill/>
        </p:spPr>
        <p:txBody>
          <a:bodyPr/>
          <a:lstStyle/>
          <a:p>
            <a:fld id="{F39857B3-076F-4990-AB53-17F2A23A3B0F}" type="slidenum">
              <a:rPr lang="en-US" smtClean="0"/>
              <a:pPr/>
              <a:t>18</a:t>
            </a:fld>
            <a:endParaRPr lang="en-US"/>
          </a:p>
        </p:txBody>
      </p:sp>
    </p:spTree>
    <p:extLst>
      <p:ext uri="{BB962C8B-B14F-4D97-AF65-F5344CB8AC3E}">
        <p14:creationId xmlns:p14="http://schemas.microsoft.com/office/powerpoint/2010/main" val="1942988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6EE06C3-99DA-4B5C-A67A-C9B71F21FA5A}" type="slidenum">
              <a:rPr lang="en-US" smtClean="0"/>
              <a:pPr/>
              <a:t>19</a:t>
            </a:fld>
            <a:endParaRPr lang="en-US" dirty="0"/>
          </a:p>
        </p:txBody>
      </p:sp>
    </p:spTree>
    <p:extLst>
      <p:ext uri="{BB962C8B-B14F-4D97-AF65-F5344CB8AC3E}">
        <p14:creationId xmlns:p14="http://schemas.microsoft.com/office/powerpoint/2010/main" val="3378103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6EE06C3-99DA-4B5C-A67A-C9B71F21FA5A}" type="slidenum">
              <a:rPr lang="en-US" smtClean="0"/>
              <a:pPr/>
              <a:t>20</a:t>
            </a:fld>
            <a:endParaRPr lang="en-US" dirty="0"/>
          </a:p>
        </p:txBody>
      </p:sp>
    </p:spTree>
    <p:extLst>
      <p:ext uri="{BB962C8B-B14F-4D97-AF65-F5344CB8AC3E}">
        <p14:creationId xmlns:p14="http://schemas.microsoft.com/office/powerpoint/2010/main" val="3616558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6EE06C3-99DA-4B5C-A67A-C9B71F21FA5A}" type="slidenum">
              <a:rPr lang="en-US" smtClean="0"/>
              <a:pPr/>
              <a:t>23</a:t>
            </a:fld>
            <a:endParaRPr lang="en-US" dirty="0"/>
          </a:p>
        </p:txBody>
      </p:sp>
    </p:spTree>
    <p:extLst>
      <p:ext uri="{BB962C8B-B14F-4D97-AF65-F5344CB8AC3E}">
        <p14:creationId xmlns:p14="http://schemas.microsoft.com/office/powerpoint/2010/main" val="2849227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6EE06C3-99DA-4B5C-A67A-C9B71F21FA5A}" type="slidenum">
              <a:rPr lang="en-US" smtClean="0"/>
              <a:pPr/>
              <a:t>24</a:t>
            </a:fld>
            <a:endParaRPr lang="en-US" dirty="0"/>
          </a:p>
        </p:txBody>
      </p:sp>
    </p:spTree>
    <p:extLst>
      <p:ext uri="{BB962C8B-B14F-4D97-AF65-F5344CB8AC3E}">
        <p14:creationId xmlns:p14="http://schemas.microsoft.com/office/powerpoint/2010/main" val="2049219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6EE06C3-99DA-4B5C-A67A-C9B71F21FA5A}" type="slidenum">
              <a:rPr lang="en-US" smtClean="0"/>
              <a:pPr/>
              <a:t>25</a:t>
            </a:fld>
            <a:endParaRPr lang="en-US" dirty="0"/>
          </a:p>
        </p:txBody>
      </p:sp>
    </p:spTree>
    <p:extLst>
      <p:ext uri="{BB962C8B-B14F-4D97-AF65-F5344CB8AC3E}">
        <p14:creationId xmlns:p14="http://schemas.microsoft.com/office/powerpoint/2010/main" val="1928196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6EE06C3-99DA-4B5C-A67A-C9B71F21FA5A}" type="slidenum">
              <a:rPr lang="en-US" smtClean="0"/>
              <a:pPr/>
              <a:t>26</a:t>
            </a:fld>
            <a:endParaRPr lang="en-US" dirty="0"/>
          </a:p>
        </p:txBody>
      </p:sp>
    </p:spTree>
    <p:extLst>
      <p:ext uri="{BB962C8B-B14F-4D97-AF65-F5344CB8AC3E}">
        <p14:creationId xmlns:p14="http://schemas.microsoft.com/office/powerpoint/2010/main" val="3855957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6EE06C3-99DA-4B5C-A67A-C9B71F21FA5A}" type="slidenum">
              <a:rPr lang="en-US" smtClean="0"/>
              <a:pPr/>
              <a:t>27</a:t>
            </a:fld>
            <a:endParaRPr lang="en-US" dirty="0"/>
          </a:p>
        </p:txBody>
      </p:sp>
    </p:spTree>
    <p:extLst>
      <p:ext uri="{BB962C8B-B14F-4D97-AF65-F5344CB8AC3E}">
        <p14:creationId xmlns:p14="http://schemas.microsoft.com/office/powerpoint/2010/main" val="2885915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6EE06C3-99DA-4B5C-A67A-C9B71F21FA5A}" type="slidenum">
              <a:rPr lang="en-US" smtClean="0"/>
              <a:pPr/>
              <a:t>28</a:t>
            </a:fld>
            <a:endParaRPr lang="en-US" dirty="0"/>
          </a:p>
        </p:txBody>
      </p:sp>
    </p:spTree>
    <p:extLst>
      <p:ext uri="{BB962C8B-B14F-4D97-AF65-F5344CB8AC3E}">
        <p14:creationId xmlns:p14="http://schemas.microsoft.com/office/powerpoint/2010/main" val="1356830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fld id="{0ABF7237-BFC0-4BA0-9571-2FC4EEA6D7D8}" type="datetimeFigureOut">
              <a:rPr lang="en-US" smtClean="0"/>
              <a:pPr/>
              <a:t>3/27/2025</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29" name="Slide Number Placeholder 28"/>
          <p:cNvSpPr>
            <a:spLocks noGrp="1"/>
          </p:cNvSpPr>
          <p:nvPr>
            <p:ph type="sldNum" sz="quarter" idx="12"/>
          </p:nvPr>
        </p:nvSpPr>
        <p:spPr/>
        <p:txBody>
          <a:bodyPr/>
          <a:lstStyle/>
          <a:p>
            <a:fld id="{E9818D0F-FE5B-4B6C-86C8-72EAEAED9E7D}" type="slidenum">
              <a:rPr lang="en-US" smtClean="0"/>
              <a:pPr/>
              <a:t>‹#›</a:t>
            </a:fld>
            <a:endParaRPr lang="en-US" dirty="0"/>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ABF7237-BFC0-4BA0-9571-2FC4EEA6D7D8}" type="datetimeFigureOut">
              <a:rPr lang="en-US" smtClean="0"/>
              <a:pPr/>
              <a:t>3/27/2025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818D0F-FE5B-4B6C-86C8-72EAEAED9E7D}"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ABF7237-BFC0-4BA0-9571-2FC4EEA6D7D8}" type="datetimeFigureOut">
              <a:rPr lang="en-US" smtClean="0"/>
              <a:pPr/>
              <a:t>3/27/2025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818D0F-FE5B-4B6C-86C8-72EAEAED9E7D}"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ABF7237-BFC0-4BA0-9571-2FC4EEA6D7D8}" type="datetimeFigureOut">
              <a:rPr lang="en-US" smtClean="0"/>
              <a:pPr/>
              <a:t>3/27/2025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818D0F-FE5B-4B6C-86C8-72EAEAED9E7D}"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0ABF7237-BFC0-4BA0-9571-2FC4EEA6D7D8}" type="datetimeFigureOut">
              <a:rPr lang="en-US" smtClean="0"/>
              <a:pPr/>
              <a:t>3/27/2025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924800" y="6416675"/>
            <a:ext cx="762000" cy="365125"/>
          </a:xfrm>
        </p:spPr>
        <p:txBody>
          <a:bodyPr/>
          <a:lstStyle/>
          <a:p>
            <a:fld id="{E9818D0F-FE5B-4B6C-86C8-72EAEAED9E7D}"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ABF7237-BFC0-4BA0-9571-2FC4EEA6D7D8}" type="datetimeFigureOut">
              <a:rPr lang="en-US" smtClean="0"/>
              <a:pPr/>
              <a:t>3/27/2025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9818D0F-FE5B-4B6C-86C8-72EAEAED9E7D}"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0ABF7237-BFC0-4BA0-9571-2FC4EEA6D7D8}" type="datetimeFigureOut">
              <a:rPr lang="en-US" smtClean="0"/>
              <a:pPr/>
              <a:t>3/27/2025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9818D0F-FE5B-4B6C-86C8-72EAEAED9E7D}"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0ABF7237-BFC0-4BA0-9571-2FC4EEA6D7D8}" type="datetimeFigureOut">
              <a:rPr lang="en-US" smtClean="0"/>
              <a:pPr/>
              <a:t>3/27/2025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9818D0F-FE5B-4B6C-86C8-72EAEAED9E7D}"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BF7237-BFC0-4BA0-9571-2FC4EEA6D7D8}" type="datetimeFigureOut">
              <a:rPr lang="en-US" smtClean="0"/>
              <a:pPr/>
              <a:t>3/27/2025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9818D0F-FE5B-4B6C-86C8-72EAEAED9E7D}"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ABF7237-BFC0-4BA0-9571-2FC4EEA6D7D8}" type="datetimeFigureOut">
              <a:rPr lang="en-US" smtClean="0"/>
              <a:pPr/>
              <a:t>3/27/2025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9818D0F-FE5B-4B6C-86C8-72EAEAED9E7D}"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0ABF7237-BFC0-4BA0-9571-2FC4EEA6D7D8}" type="datetimeFigureOut">
              <a:rPr lang="en-US" smtClean="0"/>
              <a:pPr/>
              <a:t>3/27/2025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9818D0F-FE5B-4B6C-86C8-72EAEAED9E7D}"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0ABF7237-BFC0-4BA0-9571-2FC4EEA6D7D8}" type="datetimeFigureOut">
              <a:rPr lang="en-US" smtClean="0"/>
              <a:pPr/>
              <a:t>3/27/2025</a:t>
            </a:fld>
            <a:endParaRPr lang="en-US" dirty="0"/>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dirty="0"/>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E9818D0F-FE5B-4B6C-86C8-72EAEAED9E7D}"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87586-6AA7-928C-2278-9D2F29A886F3}"/>
              </a:ext>
            </a:extLst>
          </p:cNvPr>
          <p:cNvSpPr>
            <a:spLocks noGrp="1"/>
          </p:cNvSpPr>
          <p:nvPr>
            <p:ph type="title"/>
          </p:nvPr>
        </p:nvSpPr>
        <p:spPr/>
        <p:txBody>
          <a:bodyPr>
            <a:normAutofit/>
          </a:bodyPr>
          <a:lstStyle/>
          <a:p>
            <a:r>
              <a:rPr lang="en-US" sz="3200" dirty="0">
                <a:solidFill>
                  <a:srgbClr val="00B050"/>
                </a:solidFill>
                <a:latin typeface="Arial" panose="020B0604020202020204" pitchFamily="34" charset="0"/>
                <a:cs typeface="Arial" panose="020B0604020202020204" pitchFamily="34" charset="0"/>
              </a:rPr>
              <a:t>Chihuahuan Desert Education Coalition</a:t>
            </a:r>
          </a:p>
        </p:txBody>
      </p:sp>
      <p:pic>
        <p:nvPicPr>
          <p:cNvPr id="5" name="Content Placeholder 4" descr="A river running through a desert&#10;&#10;AI-generated content may be incorrect.">
            <a:extLst>
              <a:ext uri="{FF2B5EF4-FFF2-40B4-BE49-F238E27FC236}">
                <a16:creationId xmlns:a16="http://schemas.microsoft.com/office/drawing/2014/main" id="{E24CCF5C-0529-6D39-B536-8B2DA31597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1979" y="1600200"/>
            <a:ext cx="7740041" cy="4708525"/>
          </a:xfrm>
        </p:spPr>
      </p:pic>
    </p:spTree>
    <p:extLst>
      <p:ext uri="{BB962C8B-B14F-4D97-AF65-F5344CB8AC3E}">
        <p14:creationId xmlns:p14="http://schemas.microsoft.com/office/powerpoint/2010/main" val="1204287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0" y="0"/>
            <a:ext cx="10236993" cy="6858000"/>
          </a:xfrm>
        </p:spPr>
      </p:pic>
    </p:spTree>
    <p:extLst>
      <p:ext uri="{BB962C8B-B14F-4D97-AF65-F5344CB8AC3E}">
        <p14:creationId xmlns:p14="http://schemas.microsoft.com/office/powerpoint/2010/main" val="493454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4400" y="-685800"/>
            <a:ext cx="10287000" cy="7721588"/>
          </a:xfrm>
        </p:spPr>
      </p:pic>
    </p:spTree>
    <p:extLst>
      <p:ext uri="{BB962C8B-B14F-4D97-AF65-F5344CB8AC3E}">
        <p14:creationId xmlns:p14="http://schemas.microsoft.com/office/powerpoint/2010/main" val="3583702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533400"/>
            <a:ext cx="11658598" cy="7772400"/>
          </a:xfrm>
        </p:spPr>
      </p:pic>
    </p:spTree>
    <p:extLst>
      <p:ext uri="{BB962C8B-B14F-4D97-AF65-F5344CB8AC3E}">
        <p14:creationId xmlns:p14="http://schemas.microsoft.com/office/powerpoint/2010/main" val="412152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 y="-152400"/>
            <a:ext cx="11658599" cy="7772400"/>
          </a:xfrm>
        </p:spPr>
      </p:pic>
    </p:spTree>
    <p:extLst>
      <p:ext uri="{BB962C8B-B14F-4D97-AF65-F5344CB8AC3E}">
        <p14:creationId xmlns:p14="http://schemas.microsoft.com/office/powerpoint/2010/main" val="2849388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609600"/>
            <a:ext cx="11658599" cy="7772400"/>
          </a:xfrm>
        </p:spPr>
      </p:pic>
    </p:spTree>
    <p:extLst>
      <p:ext uri="{BB962C8B-B14F-4D97-AF65-F5344CB8AC3E}">
        <p14:creationId xmlns:p14="http://schemas.microsoft.com/office/powerpoint/2010/main" val="3431570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304800"/>
            <a:ext cx="11658599" cy="7772400"/>
          </a:xfrm>
        </p:spPr>
      </p:pic>
    </p:spTree>
    <p:extLst>
      <p:ext uri="{BB962C8B-B14F-4D97-AF65-F5344CB8AC3E}">
        <p14:creationId xmlns:p14="http://schemas.microsoft.com/office/powerpoint/2010/main" val="3162805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 y="-381000"/>
            <a:ext cx="11658599" cy="7772400"/>
          </a:xfrm>
        </p:spPr>
      </p:pic>
    </p:spTree>
    <p:extLst>
      <p:ext uri="{BB962C8B-B14F-4D97-AF65-F5344CB8AC3E}">
        <p14:creationId xmlns:p14="http://schemas.microsoft.com/office/powerpoint/2010/main" val="2208338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 y="-1524000"/>
            <a:ext cx="9121954" cy="9144000"/>
          </a:xfrm>
        </p:spPr>
      </p:pic>
    </p:spTree>
    <p:extLst>
      <p:ext uri="{BB962C8B-B14F-4D97-AF65-F5344CB8AC3E}">
        <p14:creationId xmlns:p14="http://schemas.microsoft.com/office/powerpoint/2010/main" val="2235910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a:p>
        </p:txBody>
      </p:sp>
      <p:pic>
        <p:nvPicPr>
          <p:cNvPr id="2051" name="Content Placeholder 5" descr="SierradelCarmens.jpg"/>
          <p:cNvPicPr>
            <a:picLocks noGrp="1" noChangeAspect="1"/>
          </p:cNvPicPr>
          <p:nvPr>
            <p:ph idx="1"/>
          </p:nvPr>
        </p:nvPicPr>
        <p:blipFill>
          <a:blip r:embed="rId3" cstate="print"/>
          <a:srcRect/>
          <a:stretch>
            <a:fillRect/>
          </a:stretch>
        </p:blipFill>
        <p:spPr bwMode="auto">
          <a:xfrm>
            <a:off x="0" y="-539750"/>
            <a:ext cx="11096625" cy="7397750"/>
          </a:xfrm>
          <a:noFill/>
          <a:ln>
            <a:miter lim="800000"/>
            <a:headEnd/>
            <a:tailEnd/>
          </a:ln>
        </p:spPr>
      </p:pic>
      <p:sp>
        <p:nvSpPr>
          <p:cNvPr id="2052" name="Slide Number Placeholder 3"/>
          <p:cNvSpPr>
            <a:spLocks noGrp="1"/>
          </p:cNvSpPr>
          <p:nvPr>
            <p:ph type="sldNum" sz="quarter" idx="12"/>
          </p:nvPr>
        </p:nvSpPr>
        <p:spPr>
          <a:noFill/>
        </p:spPr>
        <p:txBody>
          <a:bodyPr/>
          <a:lstStyle/>
          <a:p>
            <a:fld id="{9496A9FE-78E9-4ACA-9B32-FCB1A8F05CD4}" type="slidenum">
              <a:rPr lang="en-US" smtClean="0"/>
              <a:pPr/>
              <a:t>18</a:t>
            </a:fld>
            <a:endParaRPr lang="en-US"/>
          </a:p>
        </p:txBody>
      </p:sp>
    </p:spTree>
    <p:extLst>
      <p:ext uri="{BB962C8B-B14F-4D97-AF65-F5344CB8AC3E}">
        <p14:creationId xmlns:p14="http://schemas.microsoft.com/office/powerpoint/2010/main" val="239852845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igh.Maderas.jpg"/>
          <p:cNvPicPr>
            <a:picLocks noGrp="1" noChangeAspect="1"/>
          </p:cNvPicPr>
          <p:nvPr>
            <p:ph idx="1"/>
          </p:nvPr>
        </p:nvPicPr>
        <p:blipFill>
          <a:blip r:embed="rId3" cstate="print"/>
          <a:stretch>
            <a:fillRect/>
          </a:stretch>
        </p:blipFill>
        <p:spPr>
          <a:xfrm>
            <a:off x="-533400" y="-539496"/>
            <a:ext cx="11096244" cy="7397496"/>
          </a:xfrm>
        </p:spPr>
      </p:pic>
    </p:spTree>
    <p:extLst>
      <p:ext uri="{BB962C8B-B14F-4D97-AF65-F5344CB8AC3E}">
        <p14:creationId xmlns:p14="http://schemas.microsoft.com/office/powerpoint/2010/main" val="3043690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9AA69-5359-E221-5F44-5B79B5279B5A}"/>
              </a:ext>
            </a:extLst>
          </p:cNvPr>
          <p:cNvSpPr>
            <a:spLocks noGrp="1"/>
          </p:cNvSpPr>
          <p:nvPr>
            <p:ph type="title"/>
          </p:nvPr>
        </p:nvSpPr>
        <p:spPr/>
        <p:txBody>
          <a:bodyPr>
            <a:normAutofit/>
          </a:bodyPr>
          <a:lstStyle/>
          <a:p>
            <a:r>
              <a:rPr lang="en-US" sz="3200" i="0" dirty="0">
                <a:solidFill>
                  <a:srgbClr val="00B050"/>
                </a:solidFill>
                <a:effectLst/>
                <a:latin typeface="Arial" panose="020B0604020202020204" pitchFamily="34" charset="0"/>
                <a:cs typeface="Arial" panose="020B0604020202020204" pitchFamily="34" charset="0"/>
              </a:rPr>
              <a:t>US Mexico Rio Bravo Transboundary Protected Area Conservation Initiative</a:t>
            </a:r>
            <a:endParaRPr lang="en-US" sz="3200" dirty="0">
              <a:solidFill>
                <a:srgbClr val="00B050"/>
              </a:solidFill>
              <a:latin typeface="Arial" panose="020B0604020202020204" pitchFamily="34" charset="0"/>
              <a:cs typeface="Arial" panose="020B0604020202020204" pitchFamily="34" charset="0"/>
            </a:endParaRPr>
          </a:p>
        </p:txBody>
      </p:sp>
      <p:pic>
        <p:nvPicPr>
          <p:cNvPr id="5" name="Content Placeholder 4" descr="A mountain range with stars and a milky way&#10;&#10;AI-generated content may be incorrect.">
            <a:extLst>
              <a:ext uri="{FF2B5EF4-FFF2-40B4-BE49-F238E27FC236}">
                <a16:creationId xmlns:a16="http://schemas.microsoft.com/office/drawing/2014/main" id="{26F3098F-767E-B8AC-38B5-9E57B1FC1C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7002" y="1600200"/>
            <a:ext cx="7669995" cy="4708525"/>
          </a:xfrm>
        </p:spPr>
      </p:pic>
    </p:spTree>
    <p:extLst>
      <p:ext uri="{BB962C8B-B14F-4D97-AF65-F5344CB8AC3E}">
        <p14:creationId xmlns:p14="http://schemas.microsoft.com/office/powerpoint/2010/main" val="14309052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735762"/>
          </a:xfrm>
        </p:spPr>
        <p:txBody>
          <a:bodyPr>
            <a:normAutofit/>
          </a:bodyPr>
          <a:lstStyle/>
          <a:p>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4206" y="15240"/>
            <a:ext cx="9238206" cy="12349801"/>
          </a:xfrm>
        </p:spPr>
      </p:pic>
    </p:spTree>
    <p:extLst>
      <p:ext uri="{BB962C8B-B14F-4D97-AF65-F5344CB8AC3E}">
        <p14:creationId xmlns:p14="http://schemas.microsoft.com/office/powerpoint/2010/main" val="2862992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0"/>
            <a:ext cx="10769347" cy="6858000"/>
          </a:xfrm>
        </p:spPr>
      </p:pic>
    </p:spTree>
    <p:extLst>
      <p:ext uri="{BB962C8B-B14F-4D97-AF65-F5344CB8AC3E}">
        <p14:creationId xmlns:p14="http://schemas.microsoft.com/office/powerpoint/2010/main" val="2774575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3400" y="-228600"/>
            <a:ext cx="11096243" cy="7397496"/>
          </a:xfrm>
        </p:spPr>
      </p:pic>
    </p:spTree>
    <p:extLst>
      <p:ext uri="{BB962C8B-B14F-4D97-AF65-F5344CB8AC3E}">
        <p14:creationId xmlns:p14="http://schemas.microsoft.com/office/powerpoint/2010/main" val="5565858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Scan151.jpg"/>
          <p:cNvPicPr>
            <a:picLocks noGrp="1" noChangeAspect="1"/>
          </p:cNvPicPr>
          <p:nvPr>
            <p:ph idx="1"/>
          </p:nvPr>
        </p:nvPicPr>
        <p:blipFill>
          <a:blip r:embed="rId3" cstate="print"/>
          <a:stretch>
            <a:fillRect/>
          </a:stretch>
        </p:blipFill>
        <p:spPr>
          <a:xfrm>
            <a:off x="-1143000" y="0"/>
            <a:ext cx="11404473" cy="7397496"/>
          </a:xfrm>
        </p:spPr>
      </p:pic>
      <p:sp>
        <p:nvSpPr>
          <p:cNvPr id="5" name="Rectangle 4"/>
          <p:cNvSpPr/>
          <p:nvPr/>
        </p:nvSpPr>
        <p:spPr>
          <a:xfrm>
            <a:off x="-609599" y="2967335"/>
            <a:ext cx="9906000" cy="1384995"/>
          </a:xfrm>
          <a:prstGeom prst="rect">
            <a:avLst/>
          </a:prstGeom>
          <a:noFill/>
        </p:spPr>
        <p:txBody>
          <a:bodyPr wrap="squar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 Dream for Two Nations</a:t>
            </a:r>
            <a:b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sz="3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 United States and Mexico</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Scan151.jpg"/>
          <p:cNvPicPr>
            <a:picLocks noGrp="1" noChangeAspect="1"/>
          </p:cNvPicPr>
          <p:nvPr>
            <p:ph idx="1"/>
          </p:nvPr>
        </p:nvPicPr>
        <p:blipFill>
          <a:blip r:embed="rId3" cstate="print"/>
          <a:stretch>
            <a:fillRect/>
          </a:stretch>
        </p:blipFill>
        <p:spPr>
          <a:xfrm>
            <a:off x="-1143000" y="0"/>
            <a:ext cx="11404473" cy="7397496"/>
          </a:xfrm>
        </p:spPr>
      </p:pic>
      <p:sp>
        <p:nvSpPr>
          <p:cNvPr id="5" name="Rectangle 4"/>
          <p:cNvSpPr/>
          <p:nvPr/>
        </p:nvSpPr>
        <p:spPr>
          <a:xfrm>
            <a:off x="1066800" y="2967335"/>
            <a:ext cx="7315200" cy="2554545"/>
          </a:xfrm>
          <a:prstGeom prst="rect">
            <a:avLst/>
          </a:prstGeom>
          <a:noFill/>
        </p:spPr>
        <p:txBody>
          <a:bodyPr wrap="square" lIns="91440" tIns="45720" rIns="91440" bIns="45720">
            <a:spAutoFit/>
          </a:bodyPr>
          <a:lstStyle/>
          <a:p>
            <a:r>
              <a:rPr lang="en-US" sz="2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 do not believe that this undertaking in the Big Bend will be complete until the entire park area in this region on both sides of the Rio Grande forms one great international park.”     </a:t>
            </a:r>
            <a:r>
              <a:rPr lang="en-US"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President Roosevelt, October 24, 1944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arks_protected_areas_2.jpg"/>
          <p:cNvPicPr>
            <a:picLocks noGrp="1" noChangeAspect="1"/>
          </p:cNvPicPr>
          <p:nvPr>
            <p:ph idx="1"/>
          </p:nvPr>
        </p:nvPicPr>
        <p:blipFill>
          <a:blip r:embed="rId3" cstate="print"/>
          <a:stretch>
            <a:fillRect/>
          </a:stretch>
        </p:blipFill>
        <p:spPr>
          <a:xfrm>
            <a:off x="-152400" y="-152400"/>
            <a:ext cx="9587205" cy="7397496"/>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Scan184.jpg"/>
          <p:cNvPicPr>
            <a:picLocks noGrp="1" noChangeAspect="1"/>
          </p:cNvPicPr>
          <p:nvPr>
            <p:ph idx="1"/>
          </p:nvPr>
        </p:nvPicPr>
        <p:blipFill>
          <a:blip r:embed="rId3" cstate="print"/>
          <a:stretch>
            <a:fillRect/>
          </a:stretch>
        </p:blipFill>
        <p:spPr>
          <a:xfrm>
            <a:off x="-1066800" y="-152400"/>
            <a:ext cx="11096244" cy="7397496"/>
          </a:xfrm>
        </p:spPr>
      </p:pic>
      <p:sp>
        <p:nvSpPr>
          <p:cNvPr id="5" name="Rectangle 4"/>
          <p:cNvSpPr/>
          <p:nvPr/>
        </p:nvSpPr>
        <p:spPr>
          <a:xfrm>
            <a:off x="-304800" y="2967335"/>
            <a:ext cx="9087279" cy="1754326"/>
          </a:xfrm>
          <a:prstGeom prst="rect">
            <a:avLst/>
          </a:prstGeom>
          <a:noFill/>
        </p:spPr>
        <p:txBody>
          <a:bodyPr wrap="squar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When will the dream </a:t>
            </a:r>
          </a:p>
          <a:p>
            <a:pPr algn="ct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come true?</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GovCoahPres1.jpg"/>
          <p:cNvPicPr>
            <a:picLocks noGrp="1" noChangeAspect="1"/>
          </p:cNvPicPr>
          <p:nvPr>
            <p:ph idx="1"/>
          </p:nvPr>
        </p:nvPicPr>
        <p:blipFill>
          <a:blip r:embed="rId3" cstate="print"/>
          <a:stretch>
            <a:fillRect/>
          </a:stretch>
        </p:blipFill>
        <p:spPr>
          <a:xfrm>
            <a:off x="1524000" y="-304800"/>
            <a:ext cx="5716247" cy="7397496"/>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GovCoahPres2.jpg"/>
          <p:cNvPicPr>
            <a:picLocks noGrp="1" noChangeAspect="1"/>
          </p:cNvPicPr>
          <p:nvPr>
            <p:ph idx="1"/>
          </p:nvPr>
        </p:nvPicPr>
        <p:blipFill>
          <a:blip r:embed="rId3" cstate="print"/>
          <a:stretch>
            <a:fillRect/>
          </a:stretch>
        </p:blipFill>
        <p:spPr>
          <a:xfrm>
            <a:off x="1524000" y="-539496"/>
            <a:ext cx="5716247" cy="7397496"/>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solidFill>
                  <a:schemeClr val="tx1"/>
                </a:solidFill>
                <a:latin typeface="Arial" panose="020B0604020202020204" pitchFamily="34" charset="0"/>
                <a:cs typeface="Arial" panose="020B0604020202020204" pitchFamily="34" charset="0"/>
              </a:rPr>
              <a:t>Benefits</a:t>
            </a:r>
          </a:p>
        </p:txBody>
      </p:sp>
      <p:sp>
        <p:nvSpPr>
          <p:cNvPr id="3" name="Content Placeholder 2"/>
          <p:cNvSpPr>
            <a:spLocks noGrp="1"/>
          </p:cNvSpPr>
          <p:nvPr>
            <p:ph idx="1"/>
          </p:nvPr>
        </p:nvSpPr>
        <p:spPr/>
        <p:txBody>
          <a:bodyPr/>
          <a:lstStyle/>
          <a:p>
            <a:r>
              <a:rPr lang="en-US" b="1" dirty="0">
                <a:latin typeface="Arial" panose="020B0604020202020204" pitchFamily="34" charset="0"/>
                <a:cs typeface="Arial" panose="020B0604020202020204" pitchFamily="34" charset="0"/>
              </a:rPr>
              <a:t>Help call attention to the importance of collaboratively protecting the entire Big Bend and adjoining areas in Coahuila and Chihuahua and their fragile environments from development projects.  Protecting this fragile desert mountain region and its wildlife and culture is important to the quality of life of people who live there and to ecotourism which is important to the economy of both countries.</a:t>
            </a:r>
          </a:p>
        </p:txBody>
      </p:sp>
    </p:spTree>
    <p:extLst>
      <p:ext uri="{BB962C8B-B14F-4D97-AF65-F5344CB8AC3E}">
        <p14:creationId xmlns:p14="http://schemas.microsoft.com/office/powerpoint/2010/main" val="3157667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34294-6D29-FDFB-56CC-E13A84AE38C9}"/>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85E51F82-66AE-AA2F-17C5-DC91B8049B35}"/>
              </a:ext>
            </a:extLst>
          </p:cNvPr>
          <p:cNvSpPr>
            <a:spLocks noGrp="1"/>
          </p:cNvSpPr>
          <p:nvPr>
            <p:ph idx="1"/>
          </p:nvPr>
        </p:nvSpPr>
        <p:spPr/>
        <p:txBody>
          <a:bodyPr/>
          <a:lstStyle/>
          <a:p>
            <a:br>
              <a:rPr lang="en-US" b="0" i="0" dirty="0">
                <a:solidFill>
                  <a:srgbClr val="222222"/>
                </a:solidFill>
                <a:effectLst/>
                <a:latin typeface="Aptos" panose="020B0004020202020204" pitchFamily="34" charset="0"/>
              </a:rPr>
            </a:br>
            <a:r>
              <a:rPr lang="en-US" b="0" i="0" dirty="0">
                <a:solidFill>
                  <a:srgbClr val="222222"/>
                </a:solidFill>
                <a:effectLst/>
                <a:latin typeface="Aptos" panose="020B0004020202020204" pitchFamily="34" charset="0"/>
              </a:rPr>
              <a:t>A US Mexico International Park was first proposed by Albert William Dorgan of Castolon, Texas (now part of Big Bend National Park) in a letter to Secretary of the Interior Howard Ickes on October 8, 1932.   The goal of this initiative is to put together a road map for the US and Mexico on how to best proceed in making this dream for our two nations a reality.</a:t>
            </a:r>
            <a:endParaRPr lang="en-US" dirty="0"/>
          </a:p>
        </p:txBody>
      </p:sp>
    </p:spTree>
    <p:extLst>
      <p:ext uri="{BB962C8B-B14F-4D97-AF65-F5344CB8AC3E}">
        <p14:creationId xmlns:p14="http://schemas.microsoft.com/office/powerpoint/2010/main" val="21293152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solidFill>
                  <a:schemeClr val="tx1"/>
                </a:solidFill>
                <a:latin typeface="Arial" panose="020B0604020202020204" pitchFamily="34" charset="0"/>
                <a:cs typeface="Arial" panose="020B0604020202020204" pitchFamily="34" charset="0"/>
              </a:rPr>
              <a:t>Benefits</a:t>
            </a:r>
          </a:p>
        </p:txBody>
      </p:sp>
      <p:sp>
        <p:nvSpPr>
          <p:cNvPr id="3" name="Content Placeholder 2"/>
          <p:cNvSpPr>
            <a:spLocks noGrp="1"/>
          </p:cNvSpPr>
          <p:nvPr>
            <p:ph idx="1"/>
          </p:nvPr>
        </p:nvSpPr>
        <p:spPr/>
        <p:txBody>
          <a:bodyPr/>
          <a:lstStyle/>
          <a:p>
            <a:r>
              <a:rPr lang="en-US" b="1" dirty="0">
                <a:latin typeface="Arial" panose="020B0604020202020204" pitchFamily="34" charset="0"/>
                <a:cs typeface="Arial" panose="020B0604020202020204" pitchFamily="34" charset="0"/>
              </a:rPr>
              <a:t>An international designation would be an example of how our governments and citizens can pursue through cooperation and collaboration a great humanitarian project that celebrates the border region and helps both countries improve their perceptions of what a border is and what a border can be.</a:t>
            </a:r>
          </a:p>
        </p:txBody>
      </p:sp>
    </p:spTree>
    <p:extLst>
      <p:ext uri="{BB962C8B-B14F-4D97-AF65-F5344CB8AC3E}">
        <p14:creationId xmlns:p14="http://schemas.microsoft.com/office/powerpoint/2010/main" val="31576673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solidFill>
                  <a:schemeClr val="tx1"/>
                </a:solidFill>
                <a:latin typeface="Arial" panose="020B0604020202020204" pitchFamily="34" charset="0"/>
                <a:cs typeface="Arial" panose="020B0604020202020204" pitchFamily="34" charset="0"/>
              </a:rPr>
              <a:t>Benefits</a:t>
            </a:r>
          </a:p>
        </p:txBody>
      </p:sp>
      <p:sp>
        <p:nvSpPr>
          <p:cNvPr id="3" name="Content Placeholder 2"/>
          <p:cNvSpPr>
            <a:spLocks noGrp="1"/>
          </p:cNvSpPr>
          <p:nvPr>
            <p:ph idx="1"/>
          </p:nvPr>
        </p:nvSpPr>
        <p:spPr/>
        <p:txBody>
          <a:bodyPr>
            <a:normAutofit/>
          </a:bodyPr>
          <a:lstStyle/>
          <a:p>
            <a:r>
              <a:rPr lang="en-US" b="1" dirty="0">
                <a:latin typeface="Arial" panose="020B0604020202020204" pitchFamily="34" charset="0"/>
                <a:cs typeface="Arial" panose="020B0604020202020204" pitchFamily="34" charset="0"/>
              </a:rPr>
              <a:t>An international designation would help both countries better address key issues such as water and air quality, control of invasive species, wildlife protection and management of wildland fire.  </a:t>
            </a:r>
          </a:p>
        </p:txBody>
      </p:sp>
    </p:spTree>
    <p:extLst>
      <p:ext uri="{BB962C8B-B14F-4D97-AF65-F5344CB8AC3E}">
        <p14:creationId xmlns:p14="http://schemas.microsoft.com/office/powerpoint/2010/main" val="31576673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solidFill>
                  <a:schemeClr val="tx1"/>
                </a:solidFill>
                <a:latin typeface="Arial" panose="020B0604020202020204" pitchFamily="34" charset="0"/>
                <a:cs typeface="Arial" panose="020B0604020202020204" pitchFamily="34" charset="0"/>
              </a:rPr>
              <a:t>Benefits</a:t>
            </a:r>
          </a:p>
        </p:txBody>
      </p:sp>
      <p:sp>
        <p:nvSpPr>
          <p:cNvPr id="3" name="Content Placeholder 2"/>
          <p:cNvSpPr>
            <a:spLocks noGrp="1"/>
          </p:cNvSpPr>
          <p:nvPr>
            <p:ph idx="1"/>
          </p:nvPr>
        </p:nvSpPr>
        <p:spPr/>
        <p:txBody>
          <a:bodyPr>
            <a:normAutofit/>
          </a:bodyPr>
          <a:lstStyle/>
          <a:p>
            <a:pPr marL="137160" indent="0">
              <a:buNone/>
            </a:pPr>
            <a:r>
              <a:rPr lang="en-US" b="1" dirty="0">
                <a:latin typeface="Arial" panose="020B0604020202020204" pitchFamily="34" charset="0"/>
                <a:cs typeface="Arial" panose="020B0604020202020204" pitchFamily="34" charset="0"/>
              </a:rPr>
              <a:t>The area would become a permanent monument and symbol of peace between the U.S. and Mexico, one that will celebrate the friendship between the two countries and be a meeting ground where the people of both countries and citizens from all parts of the world could come together to learn about each other’s culture while coming to better understand the natural world that they all share.</a:t>
            </a:r>
          </a:p>
        </p:txBody>
      </p:sp>
    </p:spTree>
    <p:extLst>
      <p:ext uri="{BB962C8B-B14F-4D97-AF65-F5344CB8AC3E}">
        <p14:creationId xmlns:p14="http://schemas.microsoft.com/office/powerpoint/2010/main" val="13079852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solidFill>
                  <a:schemeClr val="tx1"/>
                </a:solidFill>
                <a:latin typeface="Arial" panose="020B0604020202020204" pitchFamily="34" charset="0"/>
                <a:cs typeface="Arial" panose="020B0604020202020204" pitchFamily="34" charset="0"/>
              </a:rPr>
              <a:t>Benefits</a:t>
            </a:r>
          </a:p>
        </p:txBody>
      </p:sp>
      <p:sp>
        <p:nvSpPr>
          <p:cNvPr id="3" name="Content Placeholder 2"/>
          <p:cNvSpPr>
            <a:spLocks noGrp="1"/>
          </p:cNvSpPr>
          <p:nvPr>
            <p:ph idx="1"/>
          </p:nvPr>
        </p:nvSpPr>
        <p:spPr/>
        <p:txBody>
          <a:bodyPr/>
          <a:lstStyle/>
          <a:p>
            <a:r>
              <a:rPr lang="en-US" b="1" dirty="0">
                <a:latin typeface="Arial" panose="020B0604020202020204" pitchFamily="34" charset="0"/>
                <a:cs typeface="Arial" panose="020B0604020202020204" pitchFamily="34" charset="0"/>
              </a:rPr>
              <a:t>Preserving desert habitats helps to slow climate change.  Desert plants are some of the longest living organisms on the planet and provide substantial carbon sequestration capabilities.</a:t>
            </a:r>
          </a:p>
        </p:txBody>
      </p:sp>
    </p:spTree>
    <p:extLst>
      <p:ext uri="{BB962C8B-B14F-4D97-AF65-F5344CB8AC3E}">
        <p14:creationId xmlns:p14="http://schemas.microsoft.com/office/powerpoint/2010/main" val="31576673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solidFill>
                  <a:schemeClr val="tx1"/>
                </a:solidFill>
                <a:latin typeface="Arial" panose="020B0604020202020204" pitchFamily="34" charset="0"/>
                <a:cs typeface="Arial" panose="020B0604020202020204" pitchFamily="34" charset="0"/>
              </a:rPr>
              <a:t>Benefits</a:t>
            </a:r>
          </a:p>
        </p:txBody>
      </p:sp>
      <p:sp>
        <p:nvSpPr>
          <p:cNvPr id="3" name="Content Placeholder 2"/>
          <p:cNvSpPr>
            <a:spLocks noGrp="1"/>
          </p:cNvSpPr>
          <p:nvPr>
            <p:ph idx="1"/>
          </p:nvPr>
        </p:nvSpPr>
        <p:spPr/>
        <p:txBody>
          <a:bodyPr/>
          <a:lstStyle/>
          <a:p>
            <a:r>
              <a:rPr lang="en-US" b="1" dirty="0">
                <a:latin typeface="Arial" panose="020B0604020202020204" pitchFamily="34" charset="0"/>
                <a:cs typeface="Arial" panose="020B0604020202020204" pitchFamily="34" charset="0"/>
              </a:rPr>
              <a:t>Border Wall – Many believe that the need for a border wall is an indicator of failed immigration policies.   If we had a better relationship with Mexico we could have more opportunities to collaborate on all of the issues above including immigration challenges and have less of a need for border walls. </a:t>
            </a:r>
          </a:p>
        </p:txBody>
      </p:sp>
    </p:spTree>
    <p:extLst>
      <p:ext uri="{BB962C8B-B14F-4D97-AF65-F5344CB8AC3E}">
        <p14:creationId xmlns:p14="http://schemas.microsoft.com/office/powerpoint/2010/main" val="241447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solidFill>
                  <a:schemeClr val="tx1"/>
                </a:solidFill>
                <a:latin typeface="Arial" panose="020B0604020202020204" pitchFamily="34" charset="0"/>
                <a:cs typeface="Arial" panose="020B0604020202020204" pitchFamily="34" charset="0"/>
              </a:rPr>
              <a:t>Benefits</a:t>
            </a:r>
          </a:p>
        </p:txBody>
      </p:sp>
      <p:sp>
        <p:nvSpPr>
          <p:cNvPr id="3" name="Content Placeholder 2"/>
          <p:cNvSpPr>
            <a:spLocks noGrp="1"/>
          </p:cNvSpPr>
          <p:nvPr>
            <p:ph idx="1"/>
          </p:nvPr>
        </p:nvSpPr>
        <p:spPr/>
        <p:txBody>
          <a:bodyPr>
            <a:normAutofit/>
          </a:bodyPr>
          <a:lstStyle/>
          <a:p>
            <a:r>
              <a:rPr lang="en-US" b="1" dirty="0">
                <a:latin typeface="Arial" panose="020B0604020202020204" pitchFamily="34" charset="0"/>
                <a:cs typeface="Arial" panose="020B0604020202020204" pitchFamily="34" charset="0"/>
              </a:rPr>
              <a:t>The key to solving problems every where including the US Mexico border is relationships.  People need to come together and get to know each other and a transboundary protected area would help to create important opportunities for that to happen and hopefully encourage transboundary cooperation everywhere along the border.  </a:t>
            </a:r>
          </a:p>
        </p:txBody>
      </p:sp>
    </p:spTree>
    <p:extLst>
      <p:ext uri="{BB962C8B-B14F-4D97-AF65-F5344CB8AC3E}">
        <p14:creationId xmlns:p14="http://schemas.microsoft.com/office/powerpoint/2010/main" val="24144751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solidFill>
                  <a:schemeClr val="tx1"/>
                </a:solidFill>
                <a:latin typeface="Arial" panose="020B0604020202020204" pitchFamily="34" charset="0"/>
                <a:cs typeface="Arial" panose="020B0604020202020204" pitchFamily="34" charset="0"/>
              </a:rPr>
              <a:t>Questions</a:t>
            </a:r>
          </a:p>
        </p:txBody>
      </p:sp>
      <p:sp>
        <p:nvSpPr>
          <p:cNvPr id="3" name="Content Placeholder 2"/>
          <p:cNvSpPr>
            <a:spLocks noGrp="1"/>
          </p:cNvSpPr>
          <p:nvPr>
            <p:ph idx="1"/>
          </p:nvPr>
        </p:nvSpPr>
        <p:spPr/>
        <p:txBody>
          <a:bodyPr>
            <a:normAutofit/>
          </a:bodyPr>
          <a:lstStyle/>
          <a:p>
            <a:endParaRPr lang="en-US" dirty="0"/>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2012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CBE2B-06F5-082B-95EE-E8CEF28EEDFE}"/>
              </a:ext>
            </a:extLst>
          </p:cNvPr>
          <p:cNvSpPr>
            <a:spLocks noGrp="1"/>
          </p:cNvSpPr>
          <p:nvPr>
            <p:ph type="title"/>
          </p:nvPr>
        </p:nvSpPr>
        <p:spPr/>
        <p:txBody>
          <a:bodyPr/>
          <a:lstStyle/>
          <a:p>
            <a:r>
              <a:rPr lang="en-US" dirty="0">
                <a:solidFill>
                  <a:srgbClr val="00B050"/>
                </a:solidFill>
                <a:latin typeface="Arial" panose="020B0604020202020204" pitchFamily="34" charset="0"/>
                <a:cs typeface="Arial" panose="020B0604020202020204" pitchFamily="34" charset="0"/>
              </a:rPr>
              <a:t>Goals</a:t>
            </a:r>
          </a:p>
        </p:txBody>
      </p:sp>
      <p:sp>
        <p:nvSpPr>
          <p:cNvPr id="3" name="Content Placeholder 2">
            <a:extLst>
              <a:ext uri="{FF2B5EF4-FFF2-40B4-BE49-F238E27FC236}">
                <a16:creationId xmlns:a16="http://schemas.microsoft.com/office/drawing/2014/main" id="{5398E89A-0DDD-6E5E-6D92-85A1CB1BC8DD}"/>
              </a:ext>
            </a:extLst>
          </p:cNvPr>
          <p:cNvSpPr>
            <a:spLocks noGrp="1"/>
          </p:cNvSpPr>
          <p:nvPr>
            <p:ph idx="1"/>
          </p:nvPr>
        </p:nvSpPr>
        <p:spPr/>
        <p:txBody>
          <a:bodyPr/>
          <a:lstStyle/>
          <a:p>
            <a:pPr marL="0" marR="0" algn="l">
              <a:lnSpc>
                <a:spcPts val="1380"/>
              </a:lnSpc>
              <a:spcAft>
                <a:spcPts val="800"/>
              </a:spcAft>
              <a:buNone/>
            </a:pPr>
            <a:endParaRPr lang="en-US" sz="1800" b="0" i="0" dirty="0">
              <a:solidFill>
                <a:srgbClr val="222222"/>
              </a:solidFill>
              <a:effectLst/>
              <a:latin typeface="Aptos" panose="020B0004020202020204" pitchFamily="34" charset="0"/>
            </a:endParaRPr>
          </a:p>
          <a:p>
            <a:r>
              <a:rPr lang="en-US" b="0" i="0" dirty="0">
                <a:solidFill>
                  <a:srgbClr val="222222"/>
                </a:solidFill>
                <a:effectLst/>
                <a:latin typeface="Aptos" panose="020B0004020202020204" pitchFamily="34" charset="0"/>
              </a:rPr>
              <a:t>Goal 1 – develop a list of conservation advocates and elected officials from both countries who would be interested in supporting the initiative with a letter of support or their presence at a planning meeting during the Chihuahuan Desert Conference at the El Paso Zoo on November 4-6, 2026</a:t>
            </a:r>
            <a:endParaRPr lang="en-US" dirty="0"/>
          </a:p>
        </p:txBody>
      </p:sp>
    </p:spTree>
    <p:extLst>
      <p:ext uri="{BB962C8B-B14F-4D97-AF65-F5344CB8AC3E}">
        <p14:creationId xmlns:p14="http://schemas.microsoft.com/office/powerpoint/2010/main" val="1710516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5C281-3E30-9086-CEC5-977216CBBDE7}"/>
              </a:ext>
            </a:extLst>
          </p:cNvPr>
          <p:cNvSpPr>
            <a:spLocks noGrp="1"/>
          </p:cNvSpPr>
          <p:nvPr>
            <p:ph type="title"/>
          </p:nvPr>
        </p:nvSpPr>
        <p:spPr/>
        <p:txBody>
          <a:bodyPr/>
          <a:lstStyle/>
          <a:p>
            <a:r>
              <a:rPr lang="en-US" dirty="0">
                <a:solidFill>
                  <a:srgbClr val="00B050"/>
                </a:solidFill>
                <a:latin typeface="Arial" panose="020B0604020202020204" pitchFamily="34" charset="0"/>
                <a:cs typeface="Arial" panose="020B0604020202020204" pitchFamily="34" charset="0"/>
              </a:rPr>
              <a:t>Goals</a:t>
            </a:r>
          </a:p>
        </p:txBody>
      </p:sp>
      <p:sp>
        <p:nvSpPr>
          <p:cNvPr id="3" name="Content Placeholder 2">
            <a:extLst>
              <a:ext uri="{FF2B5EF4-FFF2-40B4-BE49-F238E27FC236}">
                <a16:creationId xmlns:a16="http://schemas.microsoft.com/office/drawing/2014/main" id="{C3889D65-BD28-B32F-2B35-710E4AACB1D4}"/>
              </a:ext>
            </a:extLst>
          </p:cNvPr>
          <p:cNvSpPr>
            <a:spLocks noGrp="1"/>
          </p:cNvSpPr>
          <p:nvPr>
            <p:ph idx="1"/>
          </p:nvPr>
        </p:nvSpPr>
        <p:spPr/>
        <p:txBody>
          <a:bodyPr/>
          <a:lstStyle/>
          <a:p>
            <a:endParaRPr lang="en-US" b="0" i="0" dirty="0">
              <a:solidFill>
                <a:srgbClr val="222222"/>
              </a:solidFill>
              <a:effectLst/>
              <a:latin typeface="Aptos" panose="020B0004020202020204" pitchFamily="34" charset="0"/>
            </a:endParaRPr>
          </a:p>
          <a:p>
            <a:r>
              <a:rPr lang="en-US" b="0" i="0" dirty="0">
                <a:solidFill>
                  <a:srgbClr val="222222"/>
                </a:solidFill>
                <a:effectLst/>
                <a:latin typeface="Aptos" panose="020B0004020202020204" pitchFamily="34" charset="0"/>
              </a:rPr>
              <a:t>Goal 2 – organize a committee of board members and others who would be interested in helping accomplish goal 1.</a:t>
            </a:r>
          </a:p>
          <a:p>
            <a:endParaRPr lang="en-US" dirty="0">
              <a:solidFill>
                <a:srgbClr val="222222"/>
              </a:solidFill>
              <a:latin typeface="Aptos" panose="020B0004020202020204" pitchFamily="34" charset="0"/>
            </a:endParaRPr>
          </a:p>
          <a:p>
            <a:r>
              <a:rPr lang="en-US" b="0" i="0" dirty="0">
                <a:solidFill>
                  <a:srgbClr val="222222"/>
                </a:solidFill>
                <a:effectLst/>
                <a:latin typeface="Aptos" panose="020B0004020202020204" pitchFamily="34" charset="0"/>
              </a:rPr>
              <a:t>Goal 3 – Launch an educational outreach with a press release and presentations using the PowerPoint Presentation we are going to look at during our meeting.</a:t>
            </a:r>
            <a:br>
              <a:rPr lang="en-US" dirty="0"/>
            </a:br>
            <a:endParaRPr lang="en-US" dirty="0"/>
          </a:p>
        </p:txBody>
      </p:sp>
    </p:spTree>
    <p:extLst>
      <p:ext uri="{BB962C8B-B14F-4D97-AF65-F5344CB8AC3E}">
        <p14:creationId xmlns:p14="http://schemas.microsoft.com/office/powerpoint/2010/main" val="3102144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42DBF-9948-6293-ABBC-1027D71706A8}"/>
              </a:ext>
            </a:extLst>
          </p:cNvPr>
          <p:cNvSpPr>
            <a:spLocks noGrp="1"/>
          </p:cNvSpPr>
          <p:nvPr>
            <p:ph type="title"/>
          </p:nvPr>
        </p:nvSpPr>
        <p:spPr/>
        <p:txBody>
          <a:bodyPr/>
          <a:lstStyle/>
          <a:p>
            <a:r>
              <a:rPr lang="en-US" dirty="0">
                <a:solidFill>
                  <a:srgbClr val="00B050"/>
                </a:solidFill>
                <a:latin typeface="Arial" panose="020B0604020202020204" pitchFamily="34" charset="0"/>
                <a:cs typeface="Arial" panose="020B0604020202020204" pitchFamily="34" charset="0"/>
              </a:rPr>
              <a:t>More Information</a:t>
            </a:r>
          </a:p>
        </p:txBody>
      </p:sp>
      <p:sp>
        <p:nvSpPr>
          <p:cNvPr id="3" name="Content Placeholder 2">
            <a:extLst>
              <a:ext uri="{FF2B5EF4-FFF2-40B4-BE49-F238E27FC236}">
                <a16:creationId xmlns:a16="http://schemas.microsoft.com/office/drawing/2014/main" id="{09588E8C-CEF8-0E54-AFAB-56202BA8F475}"/>
              </a:ext>
            </a:extLst>
          </p:cNvPr>
          <p:cNvSpPr>
            <a:spLocks noGrp="1"/>
          </p:cNvSpPr>
          <p:nvPr>
            <p:ph idx="1"/>
          </p:nvPr>
        </p:nvSpPr>
        <p:spPr/>
        <p:txBody>
          <a:bodyPr/>
          <a:lstStyle/>
          <a:p>
            <a:endParaRPr lang="en-US" dirty="0"/>
          </a:p>
          <a:p>
            <a:endParaRPr lang="en-US" dirty="0"/>
          </a:p>
          <a:p>
            <a:endParaRPr lang="en-US" dirty="0"/>
          </a:p>
          <a:p>
            <a:r>
              <a:rPr lang="en-US" sz="3600" dirty="0">
                <a:solidFill>
                  <a:srgbClr val="00B050"/>
                </a:solidFill>
                <a:latin typeface="Arial" panose="020B0604020202020204" pitchFamily="34" charset="0"/>
                <a:cs typeface="Arial" panose="020B0604020202020204" pitchFamily="34" charset="0"/>
              </a:rPr>
              <a:t>Follow the US Mexico Park link at </a:t>
            </a:r>
          </a:p>
          <a:p>
            <a:r>
              <a:rPr lang="en-US" sz="3600" dirty="0">
                <a:solidFill>
                  <a:srgbClr val="00B050"/>
                </a:solidFill>
                <a:latin typeface="Arial" panose="020B0604020202020204" pitchFamily="34" charset="0"/>
                <a:cs typeface="Arial" panose="020B0604020202020204" pitchFamily="34" charset="0"/>
              </a:rPr>
              <a:t>https://chihuahuandesert.org/</a:t>
            </a:r>
          </a:p>
        </p:txBody>
      </p:sp>
    </p:spTree>
    <p:extLst>
      <p:ext uri="{BB962C8B-B14F-4D97-AF65-F5344CB8AC3E}">
        <p14:creationId xmlns:p14="http://schemas.microsoft.com/office/powerpoint/2010/main" val="3714558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9600" dirty="0">
                <a:solidFill>
                  <a:schemeClr val="tx1"/>
                </a:solidFill>
                <a:latin typeface="Arial" panose="020B0604020202020204" pitchFamily="34" charset="0"/>
                <a:cs typeface="Arial" panose="020B0604020202020204" pitchFamily="34" charset="0"/>
              </a:rPr>
              <a:t>Welcome</a:t>
            </a:r>
          </a:p>
        </p:txBody>
      </p:sp>
      <p:sp>
        <p:nvSpPr>
          <p:cNvPr id="3" name="Content Placeholder 2"/>
          <p:cNvSpPr>
            <a:spLocks noGrp="1"/>
          </p:cNvSpPr>
          <p:nvPr>
            <p:ph idx="1"/>
          </p:nvPr>
        </p:nvSpPr>
        <p:spPr/>
        <p:txBody>
          <a:bodyPr/>
          <a:lstStyle/>
          <a:p>
            <a:endParaRPr lang="en-US" b="1" dirty="0"/>
          </a:p>
          <a:p>
            <a:r>
              <a:rPr lang="en-US" b="1" dirty="0">
                <a:latin typeface="Arial" panose="020B0604020202020204" pitchFamily="34" charset="0"/>
                <a:cs typeface="Arial" panose="020B0604020202020204" pitchFamily="34" charset="0"/>
              </a:rPr>
              <a:t>Thank you for joining us today.   </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If after the presentation you would like to contact us, please use the contact form at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chihuahuandesert.org.</a:t>
            </a:r>
            <a:br>
              <a:rPr lang="en-US" b="1" dirty="0">
                <a:latin typeface="Arial" panose="020B0604020202020204" pitchFamily="34" charset="0"/>
                <a:cs typeface="Arial" panose="020B0604020202020204" pitchFamily="34" charset="0"/>
              </a:rPr>
            </a:b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Everyone will be on mute until we open up for questions.</a:t>
            </a:r>
          </a:p>
        </p:txBody>
      </p:sp>
    </p:spTree>
    <p:extLst>
      <p:ext uri="{BB962C8B-B14F-4D97-AF65-F5344CB8AC3E}">
        <p14:creationId xmlns:p14="http://schemas.microsoft.com/office/powerpoint/2010/main" val="1380934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endParaRPr lang="en-US" dirty="0"/>
          </a:p>
        </p:txBody>
      </p:sp>
      <p:sp>
        <p:nvSpPr>
          <p:cNvPr id="3" name="Content Placeholder 2"/>
          <p:cNvSpPr>
            <a:spLocks noGrp="1"/>
          </p:cNvSpPr>
          <p:nvPr>
            <p:ph idx="1"/>
          </p:nvPr>
        </p:nvSpPr>
        <p:spPr>
          <a:xfrm>
            <a:off x="533400" y="990600"/>
            <a:ext cx="8229600" cy="4709160"/>
          </a:xfrm>
        </p:spPr>
        <p:txBody>
          <a:bodyPr>
            <a:normAutofit lnSpcReduction="10000"/>
          </a:bodyPr>
          <a:lstStyle/>
          <a:p>
            <a:r>
              <a:rPr lang="en-US" sz="3600" b="1" dirty="0">
                <a:latin typeface="Arial" panose="020B0604020202020204" pitchFamily="34" charset="0"/>
                <a:cs typeface="Arial" panose="020B0604020202020204" pitchFamily="34" charset="0"/>
              </a:rPr>
              <a:t>Goal of the presentation – to update everyone on where we are in realizing this big dream for Texas, Mexico and the world, and to recruit people who can help put together a road map for the future. </a:t>
            </a:r>
            <a:br>
              <a:rPr lang="en-US" sz="3600" b="1" dirty="0">
                <a:latin typeface="Arial" panose="020B0604020202020204" pitchFamily="34" charset="0"/>
                <a:cs typeface="Arial" panose="020B0604020202020204" pitchFamily="34" charset="0"/>
              </a:rPr>
            </a:br>
            <a:br>
              <a:rPr lang="en-US" sz="3600" b="1" dirty="0">
                <a:latin typeface="Arial" panose="020B0604020202020204" pitchFamily="34" charset="0"/>
                <a:cs typeface="Arial" panose="020B0604020202020204" pitchFamily="34" charset="0"/>
              </a:rPr>
            </a:br>
            <a:r>
              <a:rPr lang="en-US" sz="3600" b="1" dirty="0">
                <a:latin typeface="Arial" panose="020B0604020202020204" pitchFamily="34" charset="0"/>
                <a:cs typeface="Arial" panose="020B0604020202020204" pitchFamily="34" charset="0"/>
              </a:rPr>
              <a:t>To contact us please use contact form at chihuahuandesert.org</a:t>
            </a:r>
          </a:p>
          <a:p>
            <a:endParaRPr lang="en-US" dirty="0"/>
          </a:p>
        </p:txBody>
      </p:sp>
    </p:spTree>
    <p:extLst>
      <p:ext uri="{BB962C8B-B14F-4D97-AF65-F5344CB8AC3E}">
        <p14:creationId xmlns:p14="http://schemas.microsoft.com/office/powerpoint/2010/main" val="2172830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228600"/>
            <a:ext cx="10515600" cy="7525714"/>
          </a:xfrm>
        </p:spPr>
      </p:pic>
    </p:spTree>
    <p:extLst>
      <p:ext uri="{BB962C8B-B14F-4D97-AF65-F5344CB8AC3E}">
        <p14:creationId xmlns:p14="http://schemas.microsoft.com/office/powerpoint/2010/main" val="17970510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1951</TotalTime>
  <Words>728</Words>
  <Application>Microsoft Office PowerPoint</Application>
  <PresentationFormat>On-screen Show (4:3)</PresentationFormat>
  <Paragraphs>53</Paragraphs>
  <Slides>36</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Aptos</vt:lpstr>
      <vt:lpstr>Arial</vt:lpstr>
      <vt:lpstr>Book Antiqua</vt:lpstr>
      <vt:lpstr>Calibri</vt:lpstr>
      <vt:lpstr>Lucida Sans</vt:lpstr>
      <vt:lpstr>Wingdings</vt:lpstr>
      <vt:lpstr>Wingdings 2</vt:lpstr>
      <vt:lpstr>Wingdings 3</vt:lpstr>
      <vt:lpstr>Apex</vt:lpstr>
      <vt:lpstr>Chihuahuan Desert Education Coalition</vt:lpstr>
      <vt:lpstr>US Mexico Rio Bravo Transboundary Protected Area Conservation Initiative</vt:lpstr>
      <vt:lpstr>Summary</vt:lpstr>
      <vt:lpstr>Goals</vt:lpstr>
      <vt:lpstr>Goals</vt:lpstr>
      <vt:lpstr>More Information</vt:lpstr>
      <vt:lpstr>Welcome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Benefits</vt:lpstr>
      <vt:lpstr>Benefits</vt:lpstr>
      <vt:lpstr>Benefits</vt:lpstr>
      <vt:lpstr>Benefits</vt:lpstr>
      <vt:lpstr>Benefits</vt:lpstr>
      <vt:lpstr>Benefits</vt:lpstr>
      <vt:lpstr>Benefits</vt:lpstr>
      <vt:lpstr>Questions</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dream for two nations</dc:title>
  <dc:creator>Rick</dc:creator>
  <cp:lastModifiedBy>rick lobello</cp:lastModifiedBy>
  <cp:revision>125</cp:revision>
  <dcterms:created xsi:type="dcterms:W3CDTF">2009-06-23T19:05:32Z</dcterms:created>
  <dcterms:modified xsi:type="dcterms:W3CDTF">2025-03-28T03:20:35Z</dcterms:modified>
</cp:coreProperties>
</file>